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rdo"/>
      <p:regular r:id="rId24"/>
      <p:bold r:id="rId25"/>
      <p:italic r:id="rId26"/>
    </p:embeddedFont>
    <p:embeddedFont>
      <p:font typeface="Arim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Averag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Arimo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Average-regular.fntdata"/><Relationship Id="rId34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rdo-regular.fntdata"/><Relationship Id="rId23" Type="http://schemas.openxmlformats.org/officeDocument/2006/relationships/slide" Target="slides/slide18.xml"/><Relationship Id="rId26" Type="http://schemas.openxmlformats.org/officeDocument/2006/relationships/font" Target="fonts/Cardo-italic.fntdata"/><Relationship Id="rId25" Type="http://schemas.openxmlformats.org/officeDocument/2006/relationships/font" Target="fonts/Cardo-bold.fntdata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29" Type="http://schemas.openxmlformats.org/officeDocument/2006/relationships/font" Target="fonts/Arim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e6846256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e6846256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e6846256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e6846256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e6846256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e684625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ab714ce38_0_29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ab714ce38_0_29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f52201237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f52201237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bdca3a0bd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bdca3a0bd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bdca3a0bd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bdca3a0bd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information for technical analysis and OTC market growth for security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bdca3a0bd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bdca3a0bd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b714ce38_0_28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ab714ce38_0_28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Explanations along </a:t>
            </a:r>
            <a:r>
              <a:rPr lang="en"/>
              <a:t>with</a:t>
            </a:r>
            <a:r>
              <a:rPr lang="en"/>
              <a:t> pictures for that. </a:t>
            </a:r>
            <a:br>
              <a:rPr lang="en"/>
            </a:br>
            <a:br>
              <a:rPr lang="en"/>
            </a:br>
            <a:r>
              <a:rPr lang="en"/>
              <a:t>Diagrams in readMe.  </a:t>
            </a:r>
            <a:br>
              <a:rPr lang="en"/>
            </a:br>
            <a:br>
              <a:rPr lang="en"/>
            </a:br>
            <a:r>
              <a:rPr lang="en"/>
              <a:t>Data Pipeline question? Hope to get that answered. </a:t>
            </a:r>
            <a:br>
              <a:rPr lang="en"/>
            </a:br>
            <a:br>
              <a:rPr lang="en"/>
            </a:br>
            <a:r>
              <a:rPr lang="en"/>
              <a:t>Write personal scripts for what you are gonna say. 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3974c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3974c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db14a09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db14a09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e51965d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e51965d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a03974c1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a03974c1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bdca3a0bd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bdca3a0bd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e684625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e684625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e6846256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e6846256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e6846256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e6846256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fmla="val 951" name="adj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1977900" y="946271"/>
            <a:ext cx="5188200" cy="19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165400" y="2860275"/>
            <a:ext cx="4813200" cy="10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" type="title"/>
          </p:nvPr>
        </p:nvSpPr>
        <p:spPr>
          <a:xfrm>
            <a:off x="1976771" y="1328965"/>
            <a:ext cx="21243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976771" y="2301846"/>
            <a:ext cx="2302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title"/>
          </p:nvPr>
        </p:nvSpPr>
        <p:spPr>
          <a:xfrm>
            <a:off x="5711129" y="1328956"/>
            <a:ext cx="21243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5711121" y="2301846"/>
            <a:ext cx="2302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5" type="title"/>
          </p:nvPr>
        </p:nvSpPr>
        <p:spPr>
          <a:xfrm>
            <a:off x="1976771" y="3030431"/>
            <a:ext cx="21243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6" type="subTitle"/>
          </p:nvPr>
        </p:nvSpPr>
        <p:spPr>
          <a:xfrm>
            <a:off x="1976771" y="3990847"/>
            <a:ext cx="2302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7" type="title"/>
          </p:nvPr>
        </p:nvSpPr>
        <p:spPr>
          <a:xfrm>
            <a:off x="5711121" y="3030431"/>
            <a:ext cx="21243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5711121" y="3990847"/>
            <a:ext cx="2302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9" type="title"/>
          </p:nvPr>
        </p:nvSpPr>
        <p:spPr>
          <a:xfrm>
            <a:off x="1102479" y="1641413"/>
            <a:ext cx="785400" cy="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3" type="title"/>
          </p:nvPr>
        </p:nvSpPr>
        <p:spPr>
          <a:xfrm>
            <a:off x="4836779" y="1641413"/>
            <a:ext cx="785400" cy="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14" type="title"/>
          </p:nvPr>
        </p:nvSpPr>
        <p:spPr>
          <a:xfrm>
            <a:off x="1102479" y="3320271"/>
            <a:ext cx="785400" cy="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15" type="title"/>
          </p:nvPr>
        </p:nvSpPr>
        <p:spPr>
          <a:xfrm>
            <a:off x="4836779" y="3320271"/>
            <a:ext cx="785400" cy="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0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980225" y="2665550"/>
            <a:ext cx="23664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2" type="subTitle"/>
          </p:nvPr>
        </p:nvSpPr>
        <p:spPr>
          <a:xfrm>
            <a:off x="980225" y="3180550"/>
            <a:ext cx="23664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3" type="subTitle"/>
          </p:nvPr>
        </p:nvSpPr>
        <p:spPr>
          <a:xfrm>
            <a:off x="3388775" y="2668375"/>
            <a:ext cx="23664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4" type="subTitle"/>
          </p:nvPr>
        </p:nvSpPr>
        <p:spPr>
          <a:xfrm>
            <a:off x="3388775" y="3180575"/>
            <a:ext cx="23664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5" type="subTitle"/>
          </p:nvPr>
        </p:nvSpPr>
        <p:spPr>
          <a:xfrm>
            <a:off x="5797200" y="2665550"/>
            <a:ext cx="23664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6" type="subTitle"/>
          </p:nvPr>
        </p:nvSpPr>
        <p:spPr>
          <a:xfrm>
            <a:off x="5797350" y="3180550"/>
            <a:ext cx="23664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hasCustomPrompt="1" idx="7" type="title"/>
          </p:nvPr>
        </p:nvSpPr>
        <p:spPr>
          <a:xfrm>
            <a:off x="1767725" y="1954575"/>
            <a:ext cx="791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8" type="title"/>
          </p:nvPr>
        </p:nvSpPr>
        <p:spPr>
          <a:xfrm>
            <a:off x="4176275" y="1954575"/>
            <a:ext cx="791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hasCustomPrompt="1" idx="9" type="title"/>
          </p:nvPr>
        </p:nvSpPr>
        <p:spPr>
          <a:xfrm>
            <a:off x="6584825" y="1954575"/>
            <a:ext cx="791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102250" y="2849114"/>
            <a:ext cx="49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340750" y="4129400"/>
            <a:ext cx="446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2" type="title"/>
          </p:nvPr>
        </p:nvSpPr>
        <p:spPr>
          <a:xfrm>
            <a:off x="3619500" y="722354"/>
            <a:ext cx="1905000" cy="17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/>
          <p:nvPr/>
        </p:nvSpPr>
        <p:spPr>
          <a:xfrm flipH="1">
            <a:off x="32850" y="387152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 flipH="1">
            <a:off x="3266163" y="2849114"/>
            <a:ext cx="49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 flipH="1">
            <a:off x="3743163" y="4129400"/>
            <a:ext cx="446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hasCustomPrompt="1" idx="2" type="title"/>
          </p:nvPr>
        </p:nvSpPr>
        <p:spPr>
          <a:xfrm flipH="1">
            <a:off x="6186213" y="722354"/>
            <a:ext cx="1905000" cy="17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/>
          <p:nvPr/>
        </p:nvSpPr>
        <p:spPr>
          <a:xfrm>
            <a:off x="65707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6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272075" y="540171"/>
            <a:ext cx="40791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Cardo"/>
              <a:buNone/>
              <a:defRPr sz="36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28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713000" y="1004750"/>
            <a:ext cx="77178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713000" y="563409"/>
            <a:ext cx="1591200" cy="1726200"/>
          </a:xfrm>
          <a:prstGeom prst="halfFrame">
            <a:avLst>
              <a:gd fmla="val 2952" name="adj1"/>
              <a:gd fmla="val 2984" name="adj2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9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hasCustomPrompt="1" type="title"/>
          </p:nvPr>
        </p:nvSpPr>
        <p:spPr>
          <a:xfrm>
            <a:off x="2224576" y="1346100"/>
            <a:ext cx="5602500" cy="19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013950" y="3260102"/>
            <a:ext cx="48132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 flipH="1">
            <a:off x="6839800" y="563395"/>
            <a:ext cx="1591200" cy="1726200"/>
          </a:xfrm>
          <a:prstGeom prst="halfFrame">
            <a:avLst>
              <a:gd fmla="val 2952" name="adj1"/>
              <a:gd fmla="val 2984" name="adj2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 flipH="1" rot="10800000">
            <a:off x="713100" y="2853900"/>
            <a:ext cx="1591200" cy="1726200"/>
          </a:xfrm>
          <a:prstGeom prst="halfFrame">
            <a:avLst>
              <a:gd fmla="val 2952" name="adj1"/>
              <a:gd fmla="val 2984" name="adj2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subTitle"/>
          </p:nvPr>
        </p:nvSpPr>
        <p:spPr>
          <a:xfrm flipH="1">
            <a:off x="2397771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 flipH="1">
            <a:off x="4658775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 flipH="1">
            <a:off x="2397775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title"/>
          </p:nvPr>
        </p:nvSpPr>
        <p:spPr>
          <a:xfrm flipH="1">
            <a:off x="4658775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 b="1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940325" y="2849114"/>
            <a:ext cx="493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940325" y="4129400"/>
            <a:ext cx="446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054775" y="722354"/>
            <a:ext cx="1905000" cy="17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1982" y="3871525"/>
            <a:ext cx="90783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6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18" name="Google Shape;118;p2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1398919" y="2141500"/>
            <a:ext cx="29421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2" type="title"/>
          </p:nvPr>
        </p:nvSpPr>
        <p:spPr>
          <a:xfrm>
            <a:off x="1706119" y="1659075"/>
            <a:ext cx="232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3" type="subTitle"/>
          </p:nvPr>
        </p:nvSpPr>
        <p:spPr>
          <a:xfrm>
            <a:off x="4802994" y="2141500"/>
            <a:ext cx="29421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4" type="title"/>
          </p:nvPr>
        </p:nvSpPr>
        <p:spPr>
          <a:xfrm>
            <a:off x="5110194" y="1659075"/>
            <a:ext cx="232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2" type="title"/>
          </p:nvPr>
        </p:nvSpPr>
        <p:spPr>
          <a:xfrm>
            <a:off x="1828312" y="1540975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1828312" y="2219279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3" type="title"/>
          </p:nvPr>
        </p:nvSpPr>
        <p:spPr>
          <a:xfrm>
            <a:off x="5757158" y="1540975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4" type="subTitle"/>
          </p:nvPr>
        </p:nvSpPr>
        <p:spPr>
          <a:xfrm>
            <a:off x="5757158" y="2219279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5" type="title"/>
          </p:nvPr>
        </p:nvSpPr>
        <p:spPr>
          <a:xfrm>
            <a:off x="1828312" y="3287051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6" type="subTitle"/>
          </p:nvPr>
        </p:nvSpPr>
        <p:spPr>
          <a:xfrm>
            <a:off x="1828312" y="3965355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7" type="title"/>
          </p:nvPr>
        </p:nvSpPr>
        <p:spPr>
          <a:xfrm>
            <a:off x="5757158" y="3287051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8" type="subTitle"/>
          </p:nvPr>
        </p:nvSpPr>
        <p:spPr>
          <a:xfrm>
            <a:off x="5757158" y="3965355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2" type="title"/>
          </p:nvPr>
        </p:nvSpPr>
        <p:spPr>
          <a:xfrm flipH="1">
            <a:off x="1078327" y="1540975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 flipH="1">
            <a:off x="1224427" y="2219279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3" type="title"/>
          </p:nvPr>
        </p:nvSpPr>
        <p:spPr>
          <a:xfrm>
            <a:off x="5616773" y="1540975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4" type="subTitle"/>
          </p:nvPr>
        </p:nvSpPr>
        <p:spPr>
          <a:xfrm>
            <a:off x="5616773" y="2219279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5" type="title"/>
          </p:nvPr>
        </p:nvSpPr>
        <p:spPr>
          <a:xfrm flipH="1">
            <a:off x="1078327" y="3287051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6" type="subTitle"/>
          </p:nvPr>
        </p:nvSpPr>
        <p:spPr>
          <a:xfrm flipH="1">
            <a:off x="1224427" y="3965355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7" type="title"/>
          </p:nvPr>
        </p:nvSpPr>
        <p:spPr>
          <a:xfrm>
            <a:off x="5616773" y="3287051"/>
            <a:ext cx="2448900" cy="6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8" type="subTitle"/>
          </p:nvPr>
        </p:nvSpPr>
        <p:spPr>
          <a:xfrm>
            <a:off x="5616773" y="3965355"/>
            <a:ext cx="23028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ctrTitle"/>
          </p:nvPr>
        </p:nvSpPr>
        <p:spPr>
          <a:xfrm>
            <a:off x="782501" y="1577200"/>
            <a:ext cx="234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 flipH="1">
            <a:off x="969850" y="2093800"/>
            <a:ext cx="1970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2" type="ctrTitle"/>
          </p:nvPr>
        </p:nvSpPr>
        <p:spPr>
          <a:xfrm>
            <a:off x="2560474" y="2948800"/>
            <a:ext cx="231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3" type="subTitle"/>
          </p:nvPr>
        </p:nvSpPr>
        <p:spPr>
          <a:xfrm flipH="1">
            <a:off x="2733575" y="3465400"/>
            <a:ext cx="1970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4" type="ctrTitle"/>
          </p:nvPr>
        </p:nvSpPr>
        <p:spPr>
          <a:xfrm>
            <a:off x="4233748" y="1577200"/>
            <a:ext cx="234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5" type="subTitle"/>
          </p:nvPr>
        </p:nvSpPr>
        <p:spPr>
          <a:xfrm flipH="1">
            <a:off x="4421100" y="2093800"/>
            <a:ext cx="1970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6" type="ctrTitle"/>
          </p:nvPr>
        </p:nvSpPr>
        <p:spPr>
          <a:xfrm>
            <a:off x="5997474" y="2948800"/>
            <a:ext cx="234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solidFill>
                  <a:schemeClr val="accent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7" type="subTitle"/>
          </p:nvPr>
        </p:nvSpPr>
        <p:spPr>
          <a:xfrm flipH="1">
            <a:off x="6184825" y="3465400"/>
            <a:ext cx="1970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8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58" name="Google Shape;158;p2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1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62" name="Google Shape;162;p2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723675" y="2494375"/>
            <a:ext cx="169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" type="subTitle"/>
          </p:nvPr>
        </p:nvSpPr>
        <p:spPr>
          <a:xfrm>
            <a:off x="723676" y="2958263"/>
            <a:ext cx="1698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2718841" y="2494375"/>
            <a:ext cx="169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4" type="subTitle"/>
          </p:nvPr>
        </p:nvSpPr>
        <p:spPr>
          <a:xfrm>
            <a:off x="2718840" y="2958263"/>
            <a:ext cx="1698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5" type="subTitle"/>
          </p:nvPr>
        </p:nvSpPr>
        <p:spPr>
          <a:xfrm>
            <a:off x="4714007" y="2494375"/>
            <a:ext cx="169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6" type="subTitle"/>
          </p:nvPr>
        </p:nvSpPr>
        <p:spPr>
          <a:xfrm>
            <a:off x="4714004" y="2958263"/>
            <a:ext cx="1698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7" type="subTitle"/>
          </p:nvPr>
        </p:nvSpPr>
        <p:spPr>
          <a:xfrm>
            <a:off x="6709173" y="2494375"/>
            <a:ext cx="169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8" type="subTitle"/>
          </p:nvPr>
        </p:nvSpPr>
        <p:spPr>
          <a:xfrm>
            <a:off x="6709168" y="2958263"/>
            <a:ext cx="1698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2" type="title"/>
          </p:nvPr>
        </p:nvSpPr>
        <p:spPr>
          <a:xfrm>
            <a:off x="765175" y="23661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888175" y="3272476"/>
            <a:ext cx="21633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3" type="title"/>
          </p:nvPr>
        </p:nvSpPr>
        <p:spPr>
          <a:xfrm>
            <a:off x="3384375" y="23661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4" type="subTitle"/>
          </p:nvPr>
        </p:nvSpPr>
        <p:spPr>
          <a:xfrm>
            <a:off x="3507375" y="3272476"/>
            <a:ext cx="21633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5" type="title"/>
          </p:nvPr>
        </p:nvSpPr>
        <p:spPr>
          <a:xfrm>
            <a:off x="5972225" y="23661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6" type="subTitle"/>
          </p:nvPr>
        </p:nvSpPr>
        <p:spPr>
          <a:xfrm>
            <a:off x="6079475" y="3272476"/>
            <a:ext cx="21948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84" name="Google Shape;184;p2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2" type="title"/>
          </p:nvPr>
        </p:nvSpPr>
        <p:spPr>
          <a:xfrm>
            <a:off x="1014425" y="2696750"/>
            <a:ext cx="2087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1014425" y="3196815"/>
            <a:ext cx="20871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hasCustomPrompt="1" idx="3" type="title"/>
          </p:nvPr>
        </p:nvSpPr>
        <p:spPr>
          <a:xfrm>
            <a:off x="1502225" y="187315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/>
          <p:nvPr>
            <p:ph idx="4" type="title"/>
          </p:nvPr>
        </p:nvSpPr>
        <p:spPr>
          <a:xfrm>
            <a:off x="3528450" y="2696755"/>
            <a:ext cx="2087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5" type="subTitle"/>
          </p:nvPr>
        </p:nvSpPr>
        <p:spPr>
          <a:xfrm>
            <a:off x="3528450" y="3196820"/>
            <a:ext cx="20871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hasCustomPrompt="1" idx="6" type="title"/>
          </p:nvPr>
        </p:nvSpPr>
        <p:spPr>
          <a:xfrm>
            <a:off x="4016250" y="187315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idx="7" type="title"/>
          </p:nvPr>
        </p:nvSpPr>
        <p:spPr>
          <a:xfrm>
            <a:off x="6042475" y="2696750"/>
            <a:ext cx="2087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8" type="subTitle"/>
          </p:nvPr>
        </p:nvSpPr>
        <p:spPr>
          <a:xfrm>
            <a:off x="6042475" y="3196815"/>
            <a:ext cx="20871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hasCustomPrompt="1" idx="9" type="title"/>
          </p:nvPr>
        </p:nvSpPr>
        <p:spPr>
          <a:xfrm>
            <a:off x="6530275" y="187315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5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864125" y="3554175"/>
            <a:ext cx="23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864125" y="3154650"/>
            <a:ext cx="2327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3408150" y="3554175"/>
            <a:ext cx="23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3" type="title"/>
          </p:nvPr>
        </p:nvSpPr>
        <p:spPr>
          <a:xfrm>
            <a:off x="3408150" y="3154650"/>
            <a:ext cx="2327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4" type="subTitle"/>
          </p:nvPr>
        </p:nvSpPr>
        <p:spPr>
          <a:xfrm>
            <a:off x="5952175" y="3554175"/>
            <a:ext cx="23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5" type="title"/>
          </p:nvPr>
        </p:nvSpPr>
        <p:spPr>
          <a:xfrm>
            <a:off x="5952175" y="3154650"/>
            <a:ext cx="2327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6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6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7" name="Google Shape;207;p2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690425" y="1565399"/>
            <a:ext cx="2031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2" type="subTitle"/>
          </p:nvPr>
        </p:nvSpPr>
        <p:spPr>
          <a:xfrm>
            <a:off x="690450" y="2109400"/>
            <a:ext cx="2031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3" type="subTitle"/>
          </p:nvPr>
        </p:nvSpPr>
        <p:spPr>
          <a:xfrm>
            <a:off x="3556186" y="1565399"/>
            <a:ext cx="2031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4" type="subTitle"/>
          </p:nvPr>
        </p:nvSpPr>
        <p:spPr>
          <a:xfrm>
            <a:off x="3556200" y="2109418"/>
            <a:ext cx="2031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5" type="subTitle"/>
          </p:nvPr>
        </p:nvSpPr>
        <p:spPr>
          <a:xfrm>
            <a:off x="6421968" y="1565399"/>
            <a:ext cx="2031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6" type="subTitle"/>
          </p:nvPr>
        </p:nvSpPr>
        <p:spPr>
          <a:xfrm>
            <a:off x="6421950" y="2109400"/>
            <a:ext cx="2031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7" type="subTitle"/>
          </p:nvPr>
        </p:nvSpPr>
        <p:spPr>
          <a:xfrm>
            <a:off x="2123325" y="2876499"/>
            <a:ext cx="2031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8" type="subTitle"/>
          </p:nvPr>
        </p:nvSpPr>
        <p:spPr>
          <a:xfrm>
            <a:off x="2123325" y="3420518"/>
            <a:ext cx="2031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9" type="subTitle"/>
          </p:nvPr>
        </p:nvSpPr>
        <p:spPr>
          <a:xfrm>
            <a:off x="4989074" y="2876499"/>
            <a:ext cx="2031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3" type="subTitle"/>
          </p:nvPr>
        </p:nvSpPr>
        <p:spPr>
          <a:xfrm>
            <a:off x="4989075" y="3420500"/>
            <a:ext cx="2031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47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type="title"/>
          </p:nvPr>
        </p:nvSpPr>
        <p:spPr>
          <a:xfrm flipH="1">
            <a:off x="5974875" y="1333125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21" name="Google Shape;221;p30"/>
          <p:cNvSpPr txBox="1"/>
          <p:nvPr>
            <p:ph idx="1" type="subTitle"/>
          </p:nvPr>
        </p:nvSpPr>
        <p:spPr>
          <a:xfrm flipH="1">
            <a:off x="5974887" y="18026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2" type="title"/>
          </p:nvPr>
        </p:nvSpPr>
        <p:spPr>
          <a:xfrm flipH="1">
            <a:off x="5953575" y="3479400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3" type="subTitle"/>
          </p:nvPr>
        </p:nvSpPr>
        <p:spPr>
          <a:xfrm flipH="1">
            <a:off x="5953587" y="39489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24" name="Google Shape;224;p30"/>
          <p:cNvSpPr txBox="1"/>
          <p:nvPr>
            <p:ph idx="4" type="title"/>
          </p:nvPr>
        </p:nvSpPr>
        <p:spPr>
          <a:xfrm flipH="1">
            <a:off x="1146825" y="1333125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5" type="subTitle"/>
          </p:nvPr>
        </p:nvSpPr>
        <p:spPr>
          <a:xfrm flipH="1">
            <a:off x="1146837" y="18026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6" type="title"/>
          </p:nvPr>
        </p:nvSpPr>
        <p:spPr>
          <a:xfrm flipH="1">
            <a:off x="1125525" y="3479400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7" type="subTitle"/>
          </p:nvPr>
        </p:nvSpPr>
        <p:spPr>
          <a:xfrm flipH="1">
            <a:off x="1125537" y="39489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8" type="title"/>
          </p:nvPr>
        </p:nvSpPr>
        <p:spPr>
          <a:xfrm flipH="1">
            <a:off x="3560844" y="2406279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9" type="subTitle"/>
          </p:nvPr>
        </p:nvSpPr>
        <p:spPr>
          <a:xfrm flipH="1">
            <a:off x="3560856" y="28758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13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1" name="Google Shape;231;p3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"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2" type="title"/>
          </p:nvPr>
        </p:nvSpPr>
        <p:spPr>
          <a:xfrm>
            <a:off x="917575" y="18327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1040575" y="2364450"/>
            <a:ext cx="21633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title"/>
          </p:nvPr>
        </p:nvSpPr>
        <p:spPr>
          <a:xfrm>
            <a:off x="3384375" y="18327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3507375" y="2364450"/>
            <a:ext cx="21633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title"/>
          </p:nvPr>
        </p:nvSpPr>
        <p:spPr>
          <a:xfrm>
            <a:off x="5819825" y="1832779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5927075" y="2364450"/>
            <a:ext cx="219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7" type="title"/>
          </p:nvPr>
        </p:nvSpPr>
        <p:spPr>
          <a:xfrm>
            <a:off x="916200" y="3162154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8" type="subTitle"/>
          </p:nvPr>
        </p:nvSpPr>
        <p:spPr>
          <a:xfrm>
            <a:off x="1039200" y="3693825"/>
            <a:ext cx="21633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1"/>
          <p:cNvSpPr txBox="1"/>
          <p:nvPr>
            <p:ph idx="9" type="title"/>
          </p:nvPr>
        </p:nvSpPr>
        <p:spPr>
          <a:xfrm>
            <a:off x="3383000" y="3162154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4" name="Google Shape;244;p31"/>
          <p:cNvSpPr txBox="1"/>
          <p:nvPr>
            <p:ph idx="13" type="subTitle"/>
          </p:nvPr>
        </p:nvSpPr>
        <p:spPr>
          <a:xfrm>
            <a:off x="3506000" y="3693825"/>
            <a:ext cx="21633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14" type="title"/>
          </p:nvPr>
        </p:nvSpPr>
        <p:spPr>
          <a:xfrm>
            <a:off x="5818450" y="3162154"/>
            <a:ext cx="24093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15" type="subTitle"/>
          </p:nvPr>
        </p:nvSpPr>
        <p:spPr>
          <a:xfrm>
            <a:off x="5925700" y="3693825"/>
            <a:ext cx="219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2" type="title"/>
          </p:nvPr>
        </p:nvSpPr>
        <p:spPr>
          <a:xfrm>
            <a:off x="764500" y="1822876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1062988" y="2288250"/>
            <a:ext cx="18123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2"/>
          <p:cNvSpPr txBox="1"/>
          <p:nvPr>
            <p:ph idx="3" type="title"/>
          </p:nvPr>
        </p:nvSpPr>
        <p:spPr>
          <a:xfrm>
            <a:off x="3383694" y="1822876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4" type="subTitle"/>
          </p:nvPr>
        </p:nvSpPr>
        <p:spPr>
          <a:xfrm>
            <a:off x="3682788" y="2288250"/>
            <a:ext cx="18111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5" type="title"/>
          </p:nvPr>
        </p:nvSpPr>
        <p:spPr>
          <a:xfrm>
            <a:off x="5971705" y="1822876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6" type="subTitle"/>
          </p:nvPr>
        </p:nvSpPr>
        <p:spPr>
          <a:xfrm>
            <a:off x="6270805" y="2288250"/>
            <a:ext cx="18111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7" type="title"/>
          </p:nvPr>
        </p:nvSpPr>
        <p:spPr>
          <a:xfrm>
            <a:off x="764500" y="3577709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8" type="subTitle"/>
          </p:nvPr>
        </p:nvSpPr>
        <p:spPr>
          <a:xfrm>
            <a:off x="1062988" y="4042957"/>
            <a:ext cx="18123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9" type="title"/>
          </p:nvPr>
        </p:nvSpPr>
        <p:spPr>
          <a:xfrm>
            <a:off x="3383694" y="3577709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13" type="subTitle"/>
          </p:nvPr>
        </p:nvSpPr>
        <p:spPr>
          <a:xfrm>
            <a:off x="3682788" y="4042957"/>
            <a:ext cx="18111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14" type="title"/>
          </p:nvPr>
        </p:nvSpPr>
        <p:spPr>
          <a:xfrm>
            <a:off x="5971705" y="3577709"/>
            <a:ext cx="24093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5" type="subTitle"/>
          </p:nvPr>
        </p:nvSpPr>
        <p:spPr>
          <a:xfrm>
            <a:off x="6270805" y="4042957"/>
            <a:ext cx="18111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2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type="title"/>
          </p:nvPr>
        </p:nvSpPr>
        <p:spPr>
          <a:xfrm>
            <a:off x="5683500" y="1333125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5683500" y="18026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2" type="title"/>
          </p:nvPr>
        </p:nvSpPr>
        <p:spPr>
          <a:xfrm>
            <a:off x="5683500" y="3479400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idx="3" type="subTitle"/>
          </p:nvPr>
        </p:nvSpPr>
        <p:spPr>
          <a:xfrm>
            <a:off x="5683500" y="39489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4" type="title"/>
          </p:nvPr>
        </p:nvSpPr>
        <p:spPr>
          <a:xfrm>
            <a:off x="5683500" y="2406279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5" type="subTitle"/>
          </p:nvPr>
        </p:nvSpPr>
        <p:spPr>
          <a:xfrm>
            <a:off x="5683500" y="28758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6" type="title"/>
          </p:nvPr>
        </p:nvSpPr>
        <p:spPr>
          <a:xfrm flipH="1">
            <a:off x="2549700" y="1333125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7" type="subTitle"/>
          </p:nvPr>
        </p:nvSpPr>
        <p:spPr>
          <a:xfrm flipH="1">
            <a:off x="2549700" y="18026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8" type="title"/>
          </p:nvPr>
        </p:nvSpPr>
        <p:spPr>
          <a:xfrm flipH="1">
            <a:off x="2549700" y="3479400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5" name="Google Shape;275;p33"/>
          <p:cNvSpPr txBox="1"/>
          <p:nvPr>
            <p:ph idx="9" type="subTitle"/>
          </p:nvPr>
        </p:nvSpPr>
        <p:spPr>
          <a:xfrm flipH="1">
            <a:off x="2549700" y="39489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13" type="title"/>
          </p:nvPr>
        </p:nvSpPr>
        <p:spPr>
          <a:xfrm flipH="1">
            <a:off x="2549700" y="2406279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14" type="subTitle"/>
          </p:nvPr>
        </p:nvSpPr>
        <p:spPr>
          <a:xfrm flipH="1">
            <a:off x="2549700" y="28758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5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9" name="Google Shape;279;p3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hasCustomPrompt="1" idx="16" type="title"/>
          </p:nvPr>
        </p:nvSpPr>
        <p:spPr>
          <a:xfrm>
            <a:off x="1438200" y="152370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1" name="Google Shape;281;p33"/>
          <p:cNvSpPr txBox="1"/>
          <p:nvPr>
            <p:ph hasCustomPrompt="1" idx="17" type="title"/>
          </p:nvPr>
        </p:nvSpPr>
        <p:spPr>
          <a:xfrm flipH="1">
            <a:off x="4572000" y="1523716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2" name="Google Shape;282;p33"/>
          <p:cNvSpPr txBox="1"/>
          <p:nvPr>
            <p:ph hasCustomPrompt="1" idx="18" type="title"/>
          </p:nvPr>
        </p:nvSpPr>
        <p:spPr>
          <a:xfrm>
            <a:off x="1438200" y="2597991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3" name="Google Shape;283;p33"/>
          <p:cNvSpPr txBox="1"/>
          <p:nvPr>
            <p:ph hasCustomPrompt="1" idx="19" type="title"/>
          </p:nvPr>
        </p:nvSpPr>
        <p:spPr>
          <a:xfrm flipH="1">
            <a:off x="4572000" y="259800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4" name="Google Shape;284;p33"/>
          <p:cNvSpPr txBox="1"/>
          <p:nvPr>
            <p:ph hasCustomPrompt="1" idx="20" type="title"/>
          </p:nvPr>
        </p:nvSpPr>
        <p:spPr>
          <a:xfrm>
            <a:off x="1438200" y="3672291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 txBox="1"/>
          <p:nvPr>
            <p:ph hasCustomPrompt="1" idx="21" type="title"/>
          </p:nvPr>
        </p:nvSpPr>
        <p:spPr>
          <a:xfrm flipH="1">
            <a:off x="4572000" y="3672304"/>
            <a:ext cx="1111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>
            <p:ph type="title"/>
          </p:nvPr>
        </p:nvSpPr>
        <p:spPr>
          <a:xfrm>
            <a:off x="4709550" y="3219500"/>
            <a:ext cx="31329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1301550" y="1435341"/>
            <a:ext cx="65409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5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>
            <p:ph type="title"/>
          </p:nvPr>
        </p:nvSpPr>
        <p:spPr>
          <a:xfrm>
            <a:off x="984200" y="3143300"/>
            <a:ext cx="33084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984200" y="1435350"/>
            <a:ext cx="33084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Cardo"/>
              <a:buNone/>
              <a:defRPr sz="20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294" name="Google Shape;294;p35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>
            <p:ph hasCustomPrompt="1" type="title"/>
          </p:nvPr>
        </p:nvSpPr>
        <p:spPr>
          <a:xfrm>
            <a:off x="735125" y="859400"/>
            <a:ext cx="21660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8" name="Google Shape;298;p36"/>
          <p:cNvSpPr txBox="1"/>
          <p:nvPr>
            <p:ph idx="1" type="subTitle"/>
          </p:nvPr>
        </p:nvSpPr>
        <p:spPr>
          <a:xfrm>
            <a:off x="735200" y="2123700"/>
            <a:ext cx="21660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 txBox="1"/>
          <p:nvPr>
            <p:ph hasCustomPrompt="1" idx="2" type="title"/>
          </p:nvPr>
        </p:nvSpPr>
        <p:spPr>
          <a:xfrm>
            <a:off x="3488950" y="1634049"/>
            <a:ext cx="21660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0" name="Google Shape;300;p36"/>
          <p:cNvSpPr txBox="1"/>
          <p:nvPr>
            <p:ph idx="3" type="subTitle"/>
          </p:nvPr>
        </p:nvSpPr>
        <p:spPr>
          <a:xfrm>
            <a:off x="3489050" y="2898328"/>
            <a:ext cx="21660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hasCustomPrompt="1" idx="4" type="title"/>
          </p:nvPr>
        </p:nvSpPr>
        <p:spPr>
          <a:xfrm>
            <a:off x="6242800" y="2408501"/>
            <a:ext cx="21660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2" name="Google Shape;302;p36"/>
          <p:cNvSpPr txBox="1"/>
          <p:nvPr>
            <p:ph idx="5" type="subTitle"/>
          </p:nvPr>
        </p:nvSpPr>
        <p:spPr>
          <a:xfrm>
            <a:off x="6242875" y="3672956"/>
            <a:ext cx="21660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0"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2115050" y="2645675"/>
            <a:ext cx="40695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306" name="Google Shape;306;p37"/>
          <p:cNvSpPr txBox="1"/>
          <p:nvPr>
            <p:ph hasCustomPrompt="1" type="title"/>
          </p:nvPr>
        </p:nvSpPr>
        <p:spPr>
          <a:xfrm>
            <a:off x="2220350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7" name="Google Shape;307;p37"/>
          <p:cNvSpPr txBox="1"/>
          <p:nvPr>
            <p:ph idx="2" type="subTitle"/>
          </p:nvPr>
        </p:nvSpPr>
        <p:spPr>
          <a:xfrm>
            <a:off x="2045300" y="3984725"/>
            <a:ext cx="4209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hasCustomPrompt="1" idx="3" type="title"/>
          </p:nvPr>
        </p:nvSpPr>
        <p:spPr>
          <a:xfrm>
            <a:off x="2220350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9" name="Google Shape;309;p37"/>
          <p:cNvSpPr txBox="1"/>
          <p:nvPr>
            <p:ph idx="4" type="subTitle"/>
          </p:nvPr>
        </p:nvSpPr>
        <p:spPr>
          <a:xfrm>
            <a:off x="2115050" y="1306600"/>
            <a:ext cx="40695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310" name="Google Shape;310;p37"/>
          <p:cNvSpPr txBox="1"/>
          <p:nvPr>
            <p:ph hasCustomPrompt="1" idx="5" type="title"/>
          </p:nvPr>
        </p:nvSpPr>
        <p:spPr>
          <a:xfrm>
            <a:off x="2220350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>
            <p:ph type="title"/>
          </p:nvPr>
        </p:nvSpPr>
        <p:spPr>
          <a:xfrm>
            <a:off x="708675" y="1437325"/>
            <a:ext cx="38634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14" name="Google Shape;314;p38"/>
          <p:cNvSpPr txBox="1"/>
          <p:nvPr>
            <p:ph idx="1" type="subTitle"/>
          </p:nvPr>
        </p:nvSpPr>
        <p:spPr>
          <a:xfrm>
            <a:off x="708675" y="3740700"/>
            <a:ext cx="3642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8"/>
          <p:cNvSpPr/>
          <p:nvPr/>
        </p:nvSpPr>
        <p:spPr>
          <a:xfrm flipH="1">
            <a:off x="184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>
            <p:ph type="title"/>
          </p:nvPr>
        </p:nvSpPr>
        <p:spPr>
          <a:xfrm>
            <a:off x="4803575" y="1340119"/>
            <a:ext cx="36381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19" name="Google Shape;319;p39"/>
          <p:cNvSpPr txBox="1"/>
          <p:nvPr>
            <p:ph idx="1" type="subTitle"/>
          </p:nvPr>
        </p:nvSpPr>
        <p:spPr>
          <a:xfrm>
            <a:off x="4664400" y="2927700"/>
            <a:ext cx="37773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/>
          <p:nvPr/>
        </p:nvSpPr>
        <p:spPr>
          <a:xfrm>
            <a:off x="4390880" y="2803325"/>
            <a:ext cx="47550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1" type="subTitle"/>
          </p:nvPr>
        </p:nvSpPr>
        <p:spPr>
          <a:xfrm>
            <a:off x="708675" y="3176175"/>
            <a:ext cx="35022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252750" y="3227143"/>
            <a:ext cx="28410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050250" y="3227143"/>
            <a:ext cx="28410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966250" y="2223525"/>
            <a:ext cx="34140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4763750" y="2223525"/>
            <a:ext cx="34140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>
            <p:ph type="title"/>
          </p:nvPr>
        </p:nvSpPr>
        <p:spPr>
          <a:xfrm flipH="1">
            <a:off x="4616247" y="1198375"/>
            <a:ext cx="38208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 flipH="1">
            <a:off x="4361550" y="2847425"/>
            <a:ext cx="4075500" cy="10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1"/>
          <p:cNvSpPr/>
          <p:nvPr/>
        </p:nvSpPr>
        <p:spPr>
          <a:xfrm>
            <a:off x="4853100" y="262837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4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 flipH="1">
            <a:off x="32850" y="2689765"/>
            <a:ext cx="9078300" cy="420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 txBox="1"/>
          <p:nvPr>
            <p:ph type="title"/>
          </p:nvPr>
        </p:nvSpPr>
        <p:spPr>
          <a:xfrm>
            <a:off x="2752950" y="1226560"/>
            <a:ext cx="36381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latin typeface="Average"/>
                <a:ea typeface="Average"/>
                <a:cs typeface="Average"/>
                <a:sym typeface="Averag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35" name="Google Shape;335;p42"/>
          <p:cNvSpPr txBox="1"/>
          <p:nvPr>
            <p:ph idx="1" type="subTitle"/>
          </p:nvPr>
        </p:nvSpPr>
        <p:spPr>
          <a:xfrm>
            <a:off x="2683350" y="2814140"/>
            <a:ext cx="3777300" cy="11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>
            <p:ph type="title"/>
          </p:nvPr>
        </p:nvSpPr>
        <p:spPr>
          <a:xfrm flipH="1">
            <a:off x="4573771" y="1437325"/>
            <a:ext cx="38634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39" name="Google Shape;339;p43"/>
          <p:cNvSpPr txBox="1"/>
          <p:nvPr>
            <p:ph idx="1" type="subTitle"/>
          </p:nvPr>
        </p:nvSpPr>
        <p:spPr>
          <a:xfrm flipH="1">
            <a:off x="4794872" y="3740700"/>
            <a:ext cx="36423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3"/>
          <p:cNvSpPr/>
          <p:nvPr/>
        </p:nvSpPr>
        <p:spPr>
          <a:xfrm>
            <a:off x="4332598" y="3553975"/>
            <a:ext cx="48114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7"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>
            <p:ph type="title"/>
          </p:nvPr>
        </p:nvSpPr>
        <p:spPr>
          <a:xfrm flipH="1">
            <a:off x="4098750" y="1571125"/>
            <a:ext cx="43383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44" name="Google Shape;344;p44"/>
          <p:cNvSpPr txBox="1"/>
          <p:nvPr>
            <p:ph idx="1" type="subTitle"/>
          </p:nvPr>
        </p:nvSpPr>
        <p:spPr>
          <a:xfrm flipH="1">
            <a:off x="4934847" y="2762975"/>
            <a:ext cx="35022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4"/>
          <p:cNvSpPr/>
          <p:nvPr/>
        </p:nvSpPr>
        <p:spPr>
          <a:xfrm>
            <a:off x="4853100" y="25439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3"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49" name="Google Shape;349;p45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>
            <p:ph idx="1" type="subTitle"/>
          </p:nvPr>
        </p:nvSpPr>
        <p:spPr>
          <a:xfrm>
            <a:off x="795600" y="1629375"/>
            <a:ext cx="39036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_1"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54" name="Google Shape;354;p4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_1_1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62" name="Google Shape;362;p4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_1_1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66" name="Google Shape;366;p4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_1_1_1_1"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70" name="Google Shape;370;p5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74" name="Google Shape;374;p5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>
            <p:ph type="title"/>
          </p:nvPr>
        </p:nvSpPr>
        <p:spPr>
          <a:xfrm>
            <a:off x="711725" y="537500"/>
            <a:ext cx="38604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78" name="Google Shape;378;p52"/>
          <p:cNvSpPr txBox="1"/>
          <p:nvPr>
            <p:ph idx="1" type="subTitle"/>
          </p:nvPr>
        </p:nvSpPr>
        <p:spPr>
          <a:xfrm>
            <a:off x="711725" y="1391725"/>
            <a:ext cx="3860400" cy="11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2"/>
          <p:cNvSpPr txBox="1"/>
          <p:nvPr/>
        </p:nvSpPr>
        <p:spPr>
          <a:xfrm>
            <a:off x="720000" y="3604075"/>
            <a:ext cx="33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CREDITS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Cardo"/>
                <a:ea typeface="Cardo"/>
                <a:cs typeface="Cardo"/>
                <a:sym typeface="Card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700">
              <a:solidFill>
                <a:schemeClr val="lt1"/>
              </a:solidFill>
              <a:highlight>
                <a:srgbClr val="DFDEFC"/>
              </a:highlight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80" name="Google Shape;380;p52"/>
          <p:cNvSpPr/>
          <p:nvPr/>
        </p:nvSpPr>
        <p:spPr>
          <a:xfrm flipH="1">
            <a:off x="1824" y="1249140"/>
            <a:ext cx="5019000" cy="42000"/>
          </a:xfrm>
          <a:prstGeom prst="rect">
            <a:avLst/>
          </a:prstGeom>
          <a:gradFill>
            <a:gsLst>
              <a:gs pos="0">
                <a:srgbClr val="878787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5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5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5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1391700" y="1764330"/>
            <a:ext cx="6360600" cy="25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5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1639050" y="1538154"/>
            <a:ext cx="5865900" cy="21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1480800" y="1302625"/>
            <a:ext cx="61824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433450" y="2585686"/>
            <a:ext cx="4277100" cy="11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826700" y="3429784"/>
            <a:ext cx="40791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ctrTitle"/>
          </p:nvPr>
        </p:nvSpPr>
        <p:spPr>
          <a:xfrm>
            <a:off x="1121100" y="1159972"/>
            <a:ext cx="69018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OTC Market Presentation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4" name="Google Shape;394;p61"/>
          <p:cNvSpPr txBox="1"/>
          <p:nvPr>
            <p:ph idx="1" type="subTitle"/>
          </p:nvPr>
        </p:nvSpPr>
        <p:spPr>
          <a:xfrm>
            <a:off x="724650" y="3630025"/>
            <a:ext cx="76947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Group 1: Daria Khotunitskaya, Gregory Sycle, Matthew Richards, Daniel Tlaxcaltecatl, Alyssa Iglesias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1164000" y="115100"/>
            <a:ext cx="68160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Dimensional Model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60" name="Google Shape;460;p70"/>
          <p:cNvPicPr preferRelativeResize="0"/>
          <p:nvPr/>
        </p:nvPicPr>
        <p:blipFill rotWithShape="1">
          <a:blip r:embed="rId3">
            <a:alphaModFix/>
          </a:blip>
          <a:srcRect b="2615" l="2542" r="1525" t="2606"/>
          <a:stretch/>
        </p:blipFill>
        <p:spPr>
          <a:xfrm>
            <a:off x="2149713" y="831825"/>
            <a:ext cx="4844576" cy="416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650" y="789300"/>
            <a:ext cx="5496924" cy="4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400" y="830875"/>
            <a:ext cx="4919175" cy="36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388" y="773475"/>
            <a:ext cx="5497226" cy="41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475" y="744125"/>
            <a:ext cx="5077048" cy="3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idx="1" type="body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Trends in: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Stocks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Countries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Prices (historically)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75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Conclusion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idx="1" type="subTitle"/>
          </p:nvPr>
        </p:nvSpPr>
        <p:spPr>
          <a:xfrm>
            <a:off x="1874652" y="1819248"/>
            <a:ext cx="5450100" cy="20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Incorporating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a deep learning model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76"/>
          <p:cNvSpPr/>
          <p:nvPr/>
        </p:nvSpPr>
        <p:spPr>
          <a:xfrm>
            <a:off x="1819250" y="1819075"/>
            <a:ext cx="5505300" cy="2015100"/>
          </a:xfrm>
          <a:prstGeom prst="frame">
            <a:avLst>
              <a:gd fmla="val 2667" name="adj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6"/>
          <p:cNvSpPr txBox="1"/>
          <p:nvPr>
            <p:ph type="title"/>
          </p:nvPr>
        </p:nvSpPr>
        <p:spPr>
          <a:xfrm>
            <a:off x="1507175" y="405850"/>
            <a:ext cx="61824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Future Work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idx="4" type="title"/>
          </p:nvPr>
        </p:nvSpPr>
        <p:spPr>
          <a:xfrm flipH="1">
            <a:off x="164100" y="666650"/>
            <a:ext cx="32868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Matthew Richards</a:t>
            </a:r>
            <a:endParaRPr/>
          </a:p>
        </p:txBody>
      </p:sp>
      <p:sp>
        <p:nvSpPr>
          <p:cNvPr id="499" name="Google Shape;499;p77"/>
          <p:cNvSpPr txBox="1"/>
          <p:nvPr>
            <p:ph idx="5" type="subTitle"/>
          </p:nvPr>
        </p:nvSpPr>
        <p:spPr>
          <a:xfrm flipH="1">
            <a:off x="796350" y="1253700"/>
            <a:ext cx="20223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Data Dashboard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2. Data Exploration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77"/>
          <p:cNvSpPr txBox="1"/>
          <p:nvPr>
            <p:ph idx="1" type="subTitle"/>
          </p:nvPr>
        </p:nvSpPr>
        <p:spPr>
          <a:xfrm flipH="1">
            <a:off x="6056700" y="1141475"/>
            <a:ext cx="2738100" cy="16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Data Modeling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Built Data Dictionary and Mapping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77"/>
          <p:cNvSpPr txBox="1"/>
          <p:nvPr>
            <p:ph idx="7" type="subTitle"/>
          </p:nvPr>
        </p:nvSpPr>
        <p:spPr>
          <a:xfrm flipH="1">
            <a:off x="6414612" y="3562798"/>
            <a:ext cx="20223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1. Data Dashboard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77"/>
          <p:cNvSpPr txBox="1"/>
          <p:nvPr>
            <p:ph idx="3" type="subTitle"/>
          </p:nvPr>
        </p:nvSpPr>
        <p:spPr>
          <a:xfrm flipH="1">
            <a:off x="294800" y="3601877"/>
            <a:ext cx="2022300" cy="13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1. ELT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2. Report write-up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3. Built Data Dictionary and Mapping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77"/>
          <p:cNvSpPr txBox="1"/>
          <p:nvPr>
            <p:ph idx="9" type="subTitle"/>
          </p:nvPr>
        </p:nvSpPr>
        <p:spPr>
          <a:xfrm flipH="1">
            <a:off x="2419200" y="1971613"/>
            <a:ext cx="43056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Powerpoint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Data Dictionary Assistance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77"/>
          <p:cNvSpPr txBox="1"/>
          <p:nvPr>
            <p:ph type="title"/>
          </p:nvPr>
        </p:nvSpPr>
        <p:spPr>
          <a:xfrm flipH="1">
            <a:off x="6056700" y="666650"/>
            <a:ext cx="27381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Gregory Sycle</a:t>
            </a:r>
            <a:endParaRPr/>
          </a:p>
        </p:txBody>
      </p:sp>
      <p:sp>
        <p:nvSpPr>
          <p:cNvPr id="505" name="Google Shape;505;p77"/>
          <p:cNvSpPr txBox="1"/>
          <p:nvPr>
            <p:ph idx="2" type="title"/>
          </p:nvPr>
        </p:nvSpPr>
        <p:spPr>
          <a:xfrm flipH="1">
            <a:off x="-35100" y="2689525"/>
            <a:ext cx="36852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Daria Khotunitskaya</a:t>
            </a:r>
            <a:endParaRPr/>
          </a:p>
        </p:txBody>
      </p:sp>
      <p:sp>
        <p:nvSpPr>
          <p:cNvPr id="506" name="Google Shape;506;p77"/>
          <p:cNvSpPr txBox="1"/>
          <p:nvPr>
            <p:ph idx="6" type="title"/>
          </p:nvPr>
        </p:nvSpPr>
        <p:spPr>
          <a:xfrm flipH="1">
            <a:off x="5331900" y="2772025"/>
            <a:ext cx="38121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Daniel Tlaxcaltecatl</a:t>
            </a:r>
            <a:endParaRPr/>
          </a:p>
        </p:txBody>
      </p:sp>
      <p:sp>
        <p:nvSpPr>
          <p:cNvPr id="507" name="Google Shape;507;p77"/>
          <p:cNvSpPr txBox="1"/>
          <p:nvPr>
            <p:ph idx="8" type="title"/>
          </p:nvPr>
        </p:nvSpPr>
        <p:spPr>
          <a:xfrm flipH="1">
            <a:off x="3146328" y="1457413"/>
            <a:ext cx="29406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Alyssa Iglesias</a:t>
            </a:r>
            <a:endParaRPr/>
          </a:p>
        </p:txBody>
      </p:sp>
      <p:sp>
        <p:nvSpPr>
          <p:cNvPr id="508" name="Google Shape;508;p77"/>
          <p:cNvSpPr txBox="1"/>
          <p:nvPr/>
        </p:nvSpPr>
        <p:spPr>
          <a:xfrm>
            <a:off x="374850" y="93600"/>
            <a:ext cx="83943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Member Contribution</a:t>
            </a:r>
            <a:endParaRPr sz="4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type="title"/>
          </p:nvPr>
        </p:nvSpPr>
        <p:spPr>
          <a:xfrm>
            <a:off x="711725" y="537500"/>
            <a:ext cx="3860400" cy="5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Thank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4" name="Google Shape;514;p78"/>
          <p:cNvSpPr txBox="1"/>
          <p:nvPr>
            <p:ph idx="1" type="subTitle"/>
          </p:nvPr>
        </p:nvSpPr>
        <p:spPr>
          <a:xfrm>
            <a:off x="222750" y="1786800"/>
            <a:ext cx="86985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Daria Khotunitskaya: daria.k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hotunitskaya@baruchmail.cuny.edu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Gregory Sycle: gregory.sycle@baruchmail.cuny.edu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Matthew Richards: matthew.richards@baruchmail.cuny.edu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Daniel Tlaxcaltecat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l: daniel.tlaxcaltecatl@baruchmail.cuny.edu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Alyssa Iglesias: alyssa.iglesias@baruchmail.cuny.edu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711750" y="2167700"/>
            <a:ext cx="77205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Can we use data to profit from OTC Market?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If yes, how much?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We developed a product using technical analysis.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62"/>
          <p:cNvSpPr txBox="1"/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Project Goal &amp; Importance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idx="4" type="title"/>
          </p:nvPr>
        </p:nvSpPr>
        <p:spPr>
          <a:xfrm flipH="1">
            <a:off x="582200" y="2158263"/>
            <a:ext cx="16875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Business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6" name="Google Shape;406;p63"/>
          <p:cNvSpPr txBox="1"/>
          <p:nvPr>
            <p:ph idx="5" type="subTitle"/>
          </p:nvPr>
        </p:nvSpPr>
        <p:spPr>
          <a:xfrm flipH="1">
            <a:off x="414800" y="2718388"/>
            <a:ext cx="20223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Evaluate Profitability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63"/>
          <p:cNvSpPr txBox="1"/>
          <p:nvPr>
            <p:ph type="title"/>
          </p:nvPr>
        </p:nvSpPr>
        <p:spPr>
          <a:xfrm flipH="1">
            <a:off x="6490275" y="2158263"/>
            <a:ext cx="2022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Functional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63"/>
          <p:cNvSpPr txBox="1"/>
          <p:nvPr>
            <p:ph idx="1" type="subTitle"/>
          </p:nvPr>
        </p:nvSpPr>
        <p:spPr>
          <a:xfrm flipH="1">
            <a:off x="5742216" y="2718388"/>
            <a:ext cx="35184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Generate actionable trading insight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63"/>
          <p:cNvSpPr txBox="1"/>
          <p:nvPr>
            <p:ph idx="8" type="title"/>
          </p:nvPr>
        </p:nvSpPr>
        <p:spPr>
          <a:xfrm flipH="1">
            <a:off x="3931275" y="2158275"/>
            <a:ext cx="1011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Data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0" name="Google Shape;410;p63"/>
          <p:cNvSpPr txBox="1"/>
          <p:nvPr>
            <p:ph idx="9" type="subTitle"/>
          </p:nvPr>
        </p:nvSpPr>
        <p:spPr>
          <a:xfrm flipH="1">
            <a:off x="3089025" y="2660500"/>
            <a:ext cx="26958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Handle Volume/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Historical Data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3"/>
          <p:cNvSpPr txBox="1"/>
          <p:nvPr>
            <p:ph idx="13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Requirement Details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idx="4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Requirement Details (cont’d)</a:t>
            </a:r>
            <a:endParaRPr/>
          </a:p>
        </p:txBody>
      </p:sp>
      <p:sp>
        <p:nvSpPr>
          <p:cNvPr id="417" name="Google Shape;417;p64"/>
          <p:cNvSpPr txBox="1"/>
          <p:nvPr>
            <p:ph idx="4294967295" type="title"/>
          </p:nvPr>
        </p:nvSpPr>
        <p:spPr>
          <a:xfrm flipH="1">
            <a:off x="1426925" y="2223525"/>
            <a:ext cx="19266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Technical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8" name="Google Shape;418;p64"/>
          <p:cNvSpPr txBox="1"/>
          <p:nvPr>
            <p:ph idx="4294967295" type="subTitle"/>
          </p:nvPr>
        </p:nvSpPr>
        <p:spPr>
          <a:xfrm flipH="1">
            <a:off x="957125" y="2737725"/>
            <a:ext cx="2866200" cy="10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Clean, transform, prepare and analyze data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64"/>
          <p:cNvSpPr txBox="1"/>
          <p:nvPr>
            <p:ph idx="4294967295" type="title"/>
          </p:nvPr>
        </p:nvSpPr>
        <p:spPr>
          <a:xfrm flipH="1">
            <a:off x="5919650" y="2223525"/>
            <a:ext cx="19266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Regulatory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0" name="Google Shape;420;p64"/>
          <p:cNvSpPr txBox="1"/>
          <p:nvPr>
            <p:ph idx="4294967295" type="subTitle"/>
          </p:nvPr>
        </p:nvSpPr>
        <p:spPr>
          <a:xfrm flipH="1">
            <a:off x="5257400" y="2778975"/>
            <a:ext cx="32511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Comply to regulations and laws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idx="1" type="subTitle"/>
          </p:nvPr>
        </p:nvSpPr>
        <p:spPr>
          <a:xfrm>
            <a:off x="1870750" y="2382950"/>
            <a:ext cx="55254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Traders/Investors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Portfolio Managers and Financial Advisors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Risk Managers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Data Scientists and Engineers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65"/>
          <p:cNvSpPr/>
          <p:nvPr/>
        </p:nvSpPr>
        <p:spPr>
          <a:xfrm>
            <a:off x="1834600" y="2174900"/>
            <a:ext cx="5597700" cy="2139900"/>
          </a:xfrm>
          <a:prstGeom prst="frame">
            <a:avLst>
              <a:gd fmla="val 2667" name="adj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5"/>
          <p:cNvSpPr txBox="1"/>
          <p:nvPr>
            <p:ph type="title"/>
          </p:nvPr>
        </p:nvSpPr>
        <p:spPr>
          <a:xfrm>
            <a:off x="1480800" y="797525"/>
            <a:ext cx="61824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Business Personas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idx="1" type="subTitle"/>
          </p:nvPr>
        </p:nvSpPr>
        <p:spPr>
          <a:xfrm>
            <a:off x="189900" y="2387500"/>
            <a:ext cx="43821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Competitive Advantage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Operational Efficiency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Confident Trades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6"/>
          <p:cNvSpPr txBox="1"/>
          <p:nvPr>
            <p:ph idx="2" type="subTitle"/>
          </p:nvPr>
        </p:nvSpPr>
        <p:spPr>
          <a:xfrm>
            <a:off x="5879750" y="2387500"/>
            <a:ext cx="28410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Developmental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Maintenance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Infrastructure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6"/>
          <p:cNvSpPr txBox="1"/>
          <p:nvPr>
            <p:ph type="title"/>
          </p:nvPr>
        </p:nvSpPr>
        <p:spPr>
          <a:xfrm>
            <a:off x="1252750" y="1541825"/>
            <a:ext cx="14718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Benefits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5" name="Google Shape;435;p66"/>
          <p:cNvSpPr txBox="1"/>
          <p:nvPr>
            <p:ph idx="3" type="title"/>
          </p:nvPr>
        </p:nvSpPr>
        <p:spPr>
          <a:xfrm>
            <a:off x="6709250" y="1541825"/>
            <a:ext cx="11820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Costs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6" name="Google Shape;436;p66"/>
          <p:cNvSpPr txBox="1"/>
          <p:nvPr>
            <p:ph idx="4"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Benefits and Costs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1164000" y="374975"/>
            <a:ext cx="68160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Information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 Architecture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42" name="Google Shape;442;p67"/>
          <p:cNvPicPr preferRelativeResize="0"/>
          <p:nvPr/>
        </p:nvPicPr>
        <p:blipFill rotWithShape="1">
          <a:blip r:embed="rId3">
            <a:alphaModFix/>
          </a:blip>
          <a:srcRect b="6845" l="1867" r="4770" t="4249"/>
          <a:stretch/>
        </p:blipFill>
        <p:spPr>
          <a:xfrm>
            <a:off x="1969875" y="1147175"/>
            <a:ext cx="5039300" cy="3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1164000" y="266800"/>
            <a:ext cx="68160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Data Architecture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48" name="Google Shape;4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75" y="1074075"/>
            <a:ext cx="5233550" cy="379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1164000" y="302825"/>
            <a:ext cx="68160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Technical Architecture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54" name="Google Shape;454;p69"/>
          <p:cNvPicPr preferRelativeResize="0"/>
          <p:nvPr/>
        </p:nvPicPr>
        <p:blipFill rotWithShape="1">
          <a:blip r:embed="rId3">
            <a:alphaModFix/>
          </a:blip>
          <a:srcRect b="0" l="0" r="2477" t="0"/>
          <a:stretch/>
        </p:blipFill>
        <p:spPr>
          <a:xfrm>
            <a:off x="776200" y="1210050"/>
            <a:ext cx="7591601" cy="3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One On One Meeting X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